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Lst>
  <p:sldSz cx="9144000" cy="5143500" type="screen16x9"/>
  <p:notesSz cx="6858000" cy="9144000"/>
  <p:embeddedFontLst>
    <p:embeddedFont>
      <p:font typeface="Lato" panose="020F0502020204030203" pitchFamily="34" charset="77"/>
      <p:regular r:id="rId17"/>
      <p:bold r:id="rId18"/>
      <p:italic r:id="rId19"/>
      <p:boldItalic r:id="rId20"/>
    </p:embeddedFont>
    <p:embeddedFont>
      <p:font typeface="Raleway" panose="020B0503030101060003" pitchFamily="34" charset="77"/>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bf5154586_1_1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bf5154586_1_1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bf5154586_1_1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bf5154586_1_1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bf5154586_1_1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6bf5154586_1_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bf5154586_1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bf5154586_1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bf5154586_1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bf5154586_1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bf5154586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bf5154586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f5154586_1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f5154586_1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bf5154586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bf5154586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bf5154586_1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bf5154586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bf5154586_1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bf5154586_1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hyperlink" Target="https://www.openalpr.com/cloud-api.html" TargetMode="External"/><Relationship Id="rId3" Type="http://schemas.openxmlformats.org/officeDocument/2006/relationships/slideLayout" Target="../slideLayouts/slideLayout6.xml"/><Relationship Id="rId7" Type="http://schemas.openxmlformats.org/officeDocument/2006/relationships/hyperlink" Target="https://towardsdatascience.com/introduction-to-image-segmentation-with-k-means-clustering-83fd0a9e2fc3" TargetMode="External"/><Relationship Id="rId12"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opencv-python-tutroals.readthedocs.io/en/latest/py_tutorials/py_imgproc/py_grabcut/py_grabcut.html" TargetMode="External"/><Relationship Id="rId11" Type="http://schemas.openxmlformats.org/officeDocument/2006/relationships/hyperlink" Target="https://arxiv.org/abs/1506.02640" TargetMode="External"/><Relationship Id="rId5" Type="http://schemas.openxmlformats.org/officeDocument/2006/relationships/hyperlink" Target="https://github.com/shuyteng/CS6476-Project" TargetMode="External"/><Relationship Id="rId10" Type="http://schemas.openxmlformats.org/officeDocument/2006/relationships/hyperlink" Target="https://platerecognizer.com/number-plate-datasets/" TargetMode="External"/><Relationship Id="rId4" Type="http://schemas.openxmlformats.org/officeDocument/2006/relationships/notesSlide" Target="../notesSlides/notesSlide14.xml"/><Relationship Id="rId9" Type="http://schemas.openxmlformats.org/officeDocument/2006/relationships/hyperlink" Target="https://arxiv.org/abs/1506.01497"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hyperlink" Target="https://www.boredpanda.com/funny-license-plates/?utm_source=google&amp;utm_medium=organic&amp;utm_campaign=organic"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hyperlink" Target="https://arstechnica.com/tech-policy/2014/05/license-plate-reader-firm-releases-dubious-poll-to-show-public-support/"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hyperlink" Target="https://platerecognizer.com/number-plate-datasets/"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Specialized OCR on Detecting Car Plates</a:t>
            </a:r>
            <a:endParaRPr/>
          </a:p>
        </p:txBody>
      </p:sp>
      <p:sp>
        <p:nvSpPr>
          <p:cNvPr id="87" name="Google Shape;87;p13"/>
          <p:cNvSpPr txBox="1">
            <a:spLocks noGrp="1"/>
          </p:cNvSpPr>
          <p:nvPr>
            <p:ph type="subTitle" idx="1"/>
          </p:nvPr>
        </p:nvSpPr>
        <p:spPr>
          <a:xfrm>
            <a:off x="729625" y="3172900"/>
            <a:ext cx="7688100" cy="92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Jesse Huang, Shuyi Teng (Sarah)</a:t>
            </a:r>
            <a:endParaRPr/>
          </a:p>
          <a:p>
            <a:pPr marL="0" lvl="0" indent="0" algn="l" rtl="0">
              <a:lnSpc>
                <a:spcPct val="115000"/>
              </a:lnSpc>
              <a:spcBef>
                <a:spcPts val="0"/>
              </a:spcBef>
              <a:spcAft>
                <a:spcPts val="0"/>
              </a:spcAft>
              <a:buNone/>
            </a:pPr>
            <a:r>
              <a:rPr lang="en"/>
              <a:t>CS 6476 Class Project</a:t>
            </a:r>
            <a:endParaRPr/>
          </a:p>
        </p:txBody>
      </p:sp>
      <p:pic>
        <p:nvPicPr>
          <p:cNvPr id="3" name="Audio 2">
            <a:hlinkClick r:id="" action="ppaction://media"/>
            <a:extLst>
              <a:ext uri="{FF2B5EF4-FFF2-40B4-BE49-F238E27FC236}">
                <a16:creationId xmlns:a16="http://schemas.microsoft.com/office/drawing/2014/main" id="{9417757B-082E-254D-A4AC-A7A1783089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33"/>
    </mc:Choice>
    <mc:Fallback>
      <p:transition spd="slow" advTm="4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OCR Output Example</a:t>
            </a:r>
            <a:endParaRPr/>
          </a:p>
        </p:txBody>
      </p:sp>
      <p:sp>
        <p:nvSpPr>
          <p:cNvPr id="170" name="Google Shape;170;p22"/>
          <p:cNvSpPr txBox="1">
            <a:spLocks noGrp="1"/>
          </p:cNvSpPr>
          <p:nvPr>
            <p:ph type="body" idx="1"/>
          </p:nvPr>
        </p:nvSpPr>
        <p:spPr>
          <a:xfrm>
            <a:off x="729450" y="2064275"/>
            <a:ext cx="35181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Predicted License Plate: JTX2700</a:t>
            </a:r>
            <a:endParaRPr sz="1500"/>
          </a:p>
          <a:p>
            <a:pPr marL="0" lvl="0" indent="0" algn="l" rtl="0">
              <a:spcBef>
                <a:spcPts val="1600"/>
              </a:spcBef>
              <a:spcAft>
                <a:spcPts val="0"/>
              </a:spcAft>
              <a:buNone/>
            </a:pPr>
            <a:r>
              <a:rPr lang="en" sz="1500"/>
              <a:t>Actual: JTX2707</a:t>
            </a:r>
            <a:endParaRPr sz="1500"/>
          </a:p>
          <a:p>
            <a:pPr marL="0" lvl="0" indent="0" algn="l" rtl="0">
              <a:spcBef>
                <a:spcPts val="1600"/>
              </a:spcBef>
              <a:spcAft>
                <a:spcPts val="1600"/>
              </a:spcAft>
              <a:buNone/>
            </a:pPr>
            <a:r>
              <a:rPr lang="en" sz="1500"/>
              <a:t>Confidence: 75%   </a:t>
            </a:r>
            <a:endParaRPr sz="1500"/>
          </a:p>
        </p:txBody>
      </p:sp>
      <p:pic>
        <p:nvPicPr>
          <p:cNvPr id="171" name="Google Shape;171;p22"/>
          <p:cNvPicPr preferRelativeResize="0"/>
          <p:nvPr/>
        </p:nvPicPr>
        <p:blipFill>
          <a:blip r:embed="rId5">
            <a:alphaModFix/>
          </a:blip>
          <a:stretch>
            <a:fillRect/>
          </a:stretch>
        </p:blipFill>
        <p:spPr>
          <a:xfrm>
            <a:off x="4650750" y="2012975"/>
            <a:ext cx="4013072" cy="2261101"/>
          </a:xfrm>
          <a:prstGeom prst="rect">
            <a:avLst/>
          </a:prstGeom>
          <a:noFill/>
          <a:ln>
            <a:noFill/>
          </a:ln>
        </p:spPr>
      </p:pic>
      <p:pic>
        <p:nvPicPr>
          <p:cNvPr id="2" name="Audio 1">
            <a:hlinkClick r:id="" action="ppaction://media"/>
            <a:extLst>
              <a:ext uri="{FF2B5EF4-FFF2-40B4-BE49-F238E27FC236}">
                <a16:creationId xmlns:a16="http://schemas.microsoft.com/office/drawing/2014/main" id="{741B1278-00E3-EC4B-AF5E-AA3E9BD47A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71"/>
    </mc:Choice>
    <mc:Fallback>
      <p:transition spd="slow" advTm="1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of Accuracy</a:t>
            </a:r>
            <a:endParaRPr/>
          </a:p>
        </p:txBody>
      </p:sp>
      <p:sp>
        <p:nvSpPr>
          <p:cNvPr id="185" name="Google Shape;185;p24"/>
          <p:cNvSpPr txBox="1">
            <a:spLocks noGrp="1"/>
          </p:cNvSpPr>
          <p:nvPr>
            <p:ph type="body" idx="1"/>
          </p:nvPr>
        </p:nvSpPr>
        <p:spPr>
          <a:xfrm>
            <a:off x="729325" y="22247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KMeans + OpenAPLR  </a:t>
            </a:r>
            <a:r>
              <a:rPr lang="en"/>
              <a:t>92.6%</a:t>
            </a:r>
            <a:endParaRPr/>
          </a:p>
        </p:txBody>
      </p:sp>
      <p:sp>
        <p:nvSpPr>
          <p:cNvPr id="186" name="Google Shape;186;p24"/>
          <p:cNvSpPr txBox="1">
            <a:spLocks noGrp="1"/>
          </p:cNvSpPr>
          <p:nvPr>
            <p:ph type="body" idx="2"/>
          </p:nvPr>
        </p:nvSpPr>
        <p:spPr>
          <a:xfrm>
            <a:off x="729329" y="3027300"/>
            <a:ext cx="3774300" cy="226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t>Open APLR</a:t>
            </a:r>
            <a:r>
              <a:rPr lang="en"/>
              <a:t>  91.0%</a:t>
            </a:r>
            <a:endParaRPr/>
          </a:p>
          <a:p>
            <a:pPr marL="0" lvl="0" indent="0" algn="l" rtl="0">
              <a:lnSpc>
                <a:spcPct val="100000"/>
              </a:lnSpc>
              <a:spcBef>
                <a:spcPts val="1600"/>
              </a:spcBef>
              <a:spcAft>
                <a:spcPts val="0"/>
              </a:spcAft>
              <a:buNone/>
            </a:pPr>
            <a:endParaRPr/>
          </a:p>
          <a:p>
            <a:pPr marL="0" lvl="0" indent="0" algn="l" rtl="0">
              <a:spcBef>
                <a:spcPts val="1600"/>
              </a:spcBef>
              <a:spcAft>
                <a:spcPts val="1600"/>
              </a:spcAft>
              <a:buNone/>
            </a:pPr>
            <a:endParaRPr/>
          </a:p>
        </p:txBody>
      </p:sp>
      <p:pic>
        <p:nvPicPr>
          <p:cNvPr id="187" name="Google Shape;187;p24"/>
          <p:cNvPicPr preferRelativeResize="0"/>
          <p:nvPr/>
        </p:nvPicPr>
        <p:blipFill>
          <a:blip r:embed="rId5">
            <a:alphaModFix/>
          </a:blip>
          <a:stretch>
            <a:fillRect/>
          </a:stretch>
        </p:blipFill>
        <p:spPr>
          <a:xfrm>
            <a:off x="4045825" y="2078875"/>
            <a:ext cx="4538850" cy="1922350"/>
          </a:xfrm>
          <a:prstGeom prst="rect">
            <a:avLst/>
          </a:prstGeom>
          <a:noFill/>
          <a:ln>
            <a:noFill/>
          </a:ln>
        </p:spPr>
      </p:pic>
      <p:pic>
        <p:nvPicPr>
          <p:cNvPr id="2" name="Audio 1">
            <a:hlinkClick r:id="" action="ppaction://media"/>
            <a:extLst>
              <a:ext uri="{FF2B5EF4-FFF2-40B4-BE49-F238E27FC236}">
                <a16:creationId xmlns:a16="http://schemas.microsoft.com/office/drawing/2014/main" id="{731B72AD-F37D-694B-9F7A-7E67BEC818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43"/>
    </mc:Choice>
    <mc:Fallback>
      <p:transition spd="slow" advTm="1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Cut with GMM?</a:t>
            </a:r>
            <a:endParaRPr/>
          </a:p>
        </p:txBody>
      </p:sp>
      <p:sp>
        <p:nvSpPr>
          <p:cNvPr id="177" name="Google Shape;177;p23"/>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t>Need to manually select area of interest. It is probably the most reliable way, because human accuracy is definitely higher than computer. However, it is very time-consuming and we want the computer to do this work.</a:t>
            </a:r>
            <a:endParaRPr sz="1500"/>
          </a:p>
        </p:txBody>
      </p:sp>
      <p:sp>
        <p:nvSpPr>
          <p:cNvPr id="178" name="Google Shape;178;p23"/>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9" name="Google Shape;179;p23"/>
          <p:cNvPicPr preferRelativeResize="0"/>
          <p:nvPr/>
        </p:nvPicPr>
        <p:blipFill>
          <a:blip r:embed="rId5">
            <a:alphaModFix/>
          </a:blip>
          <a:stretch>
            <a:fillRect/>
          </a:stretch>
        </p:blipFill>
        <p:spPr>
          <a:xfrm>
            <a:off x="4643600" y="2002675"/>
            <a:ext cx="4013058" cy="2261101"/>
          </a:xfrm>
          <a:prstGeom prst="rect">
            <a:avLst/>
          </a:prstGeom>
          <a:noFill/>
          <a:ln>
            <a:noFill/>
          </a:ln>
        </p:spPr>
      </p:pic>
      <p:pic>
        <p:nvPicPr>
          <p:cNvPr id="3" name="Audio 2">
            <a:hlinkClick r:id="" action="ppaction://media"/>
            <a:extLst>
              <a:ext uri="{FF2B5EF4-FFF2-40B4-BE49-F238E27FC236}">
                <a16:creationId xmlns:a16="http://schemas.microsoft.com/office/drawing/2014/main" id="{975BFFA0-1A88-9346-88F1-F4E9CA8E76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13"/>
    </mc:Choice>
    <mc:Fallback>
      <p:transition spd="slow" advTm="2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Thoughts and Future Work</a:t>
            </a:r>
            <a:endParaRPr/>
          </a:p>
        </p:txBody>
      </p:sp>
      <p:sp>
        <p:nvSpPr>
          <p:cNvPr id="193" name="Google Shape;193;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There are many other segmentation techniques that can be tried. </a:t>
            </a:r>
            <a:endParaRPr/>
          </a:p>
          <a:p>
            <a:pPr marL="457200" lvl="0" indent="-311150" algn="l" rtl="0">
              <a:spcBef>
                <a:spcPts val="0"/>
              </a:spcBef>
              <a:spcAft>
                <a:spcPts val="0"/>
              </a:spcAft>
              <a:buSzPts val="1300"/>
              <a:buChar char="●"/>
            </a:pPr>
            <a:r>
              <a:rPr lang="en"/>
              <a:t>If we have spare time and manually select area of interest as part of data preprocessing, will the results be significantly better?</a:t>
            </a:r>
            <a:endParaRPr/>
          </a:p>
          <a:p>
            <a:pPr marL="457200" lvl="0" indent="-311150" algn="l" rtl="0">
              <a:spcBef>
                <a:spcPts val="0"/>
              </a:spcBef>
              <a:spcAft>
                <a:spcPts val="0"/>
              </a:spcAft>
              <a:buSzPts val="1300"/>
              <a:buChar char="●"/>
            </a:pPr>
            <a:r>
              <a:rPr lang="en"/>
              <a:t>How would performance be like if we a more basic but faster OCR tool like Tesseract?</a:t>
            </a:r>
            <a:endParaRPr/>
          </a:p>
        </p:txBody>
      </p:sp>
      <p:pic>
        <p:nvPicPr>
          <p:cNvPr id="3" name="Audio 2">
            <a:hlinkClick r:id="" action="ppaction://media"/>
            <a:extLst>
              <a:ext uri="{FF2B5EF4-FFF2-40B4-BE49-F238E27FC236}">
                <a16:creationId xmlns:a16="http://schemas.microsoft.com/office/drawing/2014/main" id="{83B3930C-6F1E-954C-9E2F-651DE8B6D5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99"/>
    </mc:Choice>
    <mc:Fallback>
      <p:transition spd="slow" advTm="2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11700" y="319675"/>
            <a:ext cx="2808000" cy="7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4A86E8"/>
                </a:solidFill>
              </a:rPr>
              <a:t>Thanks!</a:t>
            </a:r>
            <a:endParaRPr sz="3000"/>
          </a:p>
        </p:txBody>
      </p:sp>
      <p:sp>
        <p:nvSpPr>
          <p:cNvPr id="199" name="Google Shape;199;p26"/>
          <p:cNvSpPr txBox="1">
            <a:spLocks noGrp="1"/>
          </p:cNvSpPr>
          <p:nvPr>
            <p:ph type="body" idx="1"/>
          </p:nvPr>
        </p:nvSpPr>
        <p:spPr>
          <a:xfrm>
            <a:off x="311700" y="1389600"/>
            <a:ext cx="86226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References:</a:t>
            </a:r>
            <a:endParaRPr sz="1400"/>
          </a:p>
          <a:p>
            <a:pPr marL="0" lvl="0" indent="0" algn="l" rtl="0">
              <a:spcBef>
                <a:spcPts val="0"/>
              </a:spcBef>
              <a:spcAft>
                <a:spcPts val="0"/>
              </a:spcAft>
              <a:buNone/>
            </a:pPr>
            <a:endParaRPr sz="1400"/>
          </a:p>
          <a:p>
            <a:pPr marL="457200" lvl="0" indent="-298450" algn="l" rtl="0">
              <a:spcBef>
                <a:spcPts val="0"/>
              </a:spcBef>
              <a:spcAft>
                <a:spcPts val="0"/>
              </a:spcAft>
              <a:buSzPts val="1100"/>
              <a:buFont typeface="Arial"/>
              <a:buAutoNum type="arabicPeriod"/>
            </a:pPr>
            <a:r>
              <a:rPr lang="en" sz="1100" u="sng">
                <a:solidFill>
                  <a:schemeClr val="hlink"/>
                </a:solidFill>
                <a:latin typeface="Arial"/>
                <a:ea typeface="Arial"/>
                <a:cs typeface="Arial"/>
                <a:sym typeface="Arial"/>
                <a:hlinkClick r:id="rId5"/>
              </a:rPr>
              <a:t>https://github.com/shuyteng/CS6476-Project</a:t>
            </a:r>
            <a:endParaRPr sz="1400"/>
          </a:p>
          <a:p>
            <a:pPr marL="457200" lvl="0" indent="-317500" algn="l" rtl="0">
              <a:spcBef>
                <a:spcPts val="0"/>
              </a:spcBef>
              <a:spcAft>
                <a:spcPts val="0"/>
              </a:spcAft>
              <a:buSzPts val="1400"/>
              <a:buAutoNum type="arabicPeriod"/>
            </a:pPr>
            <a:r>
              <a:rPr lang="en" sz="1100" u="sng">
                <a:solidFill>
                  <a:schemeClr val="hlink"/>
                </a:solidFill>
                <a:latin typeface="Arial"/>
                <a:ea typeface="Arial"/>
                <a:cs typeface="Arial"/>
                <a:sym typeface="Arial"/>
                <a:hlinkClick r:id="rId6"/>
              </a:rPr>
              <a:t>https://opencv-python-tutroals.readthedocs.io/en/latest/py_tutorials/py_imgproc/py_grabcut/py_grabcut.html</a:t>
            </a:r>
            <a:endParaRPr sz="1400"/>
          </a:p>
          <a:p>
            <a:pPr marL="457200" lvl="0" indent="-317500" algn="l" rtl="0">
              <a:spcBef>
                <a:spcPts val="0"/>
              </a:spcBef>
              <a:spcAft>
                <a:spcPts val="0"/>
              </a:spcAft>
              <a:buSzPts val="1400"/>
              <a:buAutoNum type="arabicPeriod"/>
            </a:pPr>
            <a:r>
              <a:rPr lang="en" sz="1100" u="sng">
                <a:solidFill>
                  <a:schemeClr val="hlink"/>
                </a:solidFill>
                <a:latin typeface="Arial"/>
                <a:ea typeface="Arial"/>
                <a:cs typeface="Arial"/>
                <a:sym typeface="Arial"/>
                <a:hlinkClick r:id="rId7"/>
              </a:rPr>
              <a:t>https://towardsdatascience.com/introduction-to-image-segmentation-with-k-means-clustering-83fd0a9e2fc3</a:t>
            </a:r>
            <a:endParaRPr sz="1400"/>
          </a:p>
          <a:p>
            <a:pPr marL="457200" lvl="0" indent="-317500" algn="l" rtl="0">
              <a:spcBef>
                <a:spcPts val="0"/>
              </a:spcBef>
              <a:spcAft>
                <a:spcPts val="0"/>
              </a:spcAft>
              <a:buSzPts val="1400"/>
              <a:buAutoNum type="arabicPeriod"/>
            </a:pPr>
            <a:r>
              <a:rPr lang="en" sz="1100" u="sng">
                <a:solidFill>
                  <a:schemeClr val="hlink"/>
                </a:solidFill>
                <a:latin typeface="Arial"/>
                <a:ea typeface="Arial"/>
                <a:cs typeface="Arial"/>
                <a:sym typeface="Arial"/>
                <a:hlinkClick r:id="rId8"/>
              </a:rPr>
              <a:t>https://www.openalpr.com/cloud-api.html</a:t>
            </a:r>
            <a:endParaRPr sz="1400"/>
          </a:p>
          <a:p>
            <a:pPr marL="457200" lvl="0" indent="-317500" algn="l" rtl="0">
              <a:spcBef>
                <a:spcPts val="0"/>
              </a:spcBef>
              <a:spcAft>
                <a:spcPts val="0"/>
              </a:spcAft>
              <a:buSzPts val="1400"/>
              <a:buAutoNum type="arabicPeriod"/>
            </a:pPr>
            <a:r>
              <a:rPr lang="en" sz="1100" u="sng">
                <a:solidFill>
                  <a:schemeClr val="hlink"/>
                </a:solidFill>
                <a:latin typeface="Arial"/>
                <a:ea typeface="Arial"/>
                <a:cs typeface="Arial"/>
                <a:sym typeface="Arial"/>
                <a:hlinkClick r:id="rId9"/>
              </a:rPr>
              <a:t>https://arxiv.org/abs/1506.01497</a:t>
            </a:r>
            <a:endParaRPr sz="1400"/>
          </a:p>
          <a:p>
            <a:pPr marL="457200" lvl="0" indent="-317500" algn="l" rtl="0">
              <a:spcBef>
                <a:spcPts val="0"/>
              </a:spcBef>
              <a:spcAft>
                <a:spcPts val="0"/>
              </a:spcAft>
              <a:buSzPts val="1400"/>
              <a:buAutoNum type="arabicPeriod"/>
            </a:pPr>
            <a:r>
              <a:rPr lang="en" sz="1100" u="sng">
                <a:solidFill>
                  <a:schemeClr val="hlink"/>
                </a:solidFill>
                <a:latin typeface="Arial"/>
                <a:ea typeface="Arial"/>
                <a:cs typeface="Arial"/>
                <a:sym typeface="Arial"/>
                <a:hlinkClick r:id="rId10"/>
              </a:rPr>
              <a:t>https://platerecognizer.com/number-plate-datasets/</a:t>
            </a:r>
            <a:endParaRPr sz="1400"/>
          </a:p>
          <a:p>
            <a:pPr marL="457200" lvl="0" indent="-317500" algn="l" rtl="0">
              <a:spcBef>
                <a:spcPts val="0"/>
              </a:spcBef>
              <a:spcAft>
                <a:spcPts val="0"/>
              </a:spcAft>
              <a:buSzPts val="1400"/>
              <a:buAutoNum type="arabicPeriod"/>
            </a:pPr>
            <a:r>
              <a:rPr lang="en" sz="1100" u="sng">
                <a:solidFill>
                  <a:schemeClr val="hlink"/>
                </a:solidFill>
                <a:latin typeface="Arial"/>
                <a:ea typeface="Arial"/>
                <a:cs typeface="Arial"/>
                <a:sym typeface="Arial"/>
                <a:hlinkClick r:id="rId11"/>
              </a:rPr>
              <a:t>https://arxiv.org/abs/1506.02640</a:t>
            </a:r>
            <a:endParaRPr sz="1400"/>
          </a:p>
        </p:txBody>
      </p:sp>
      <p:pic>
        <p:nvPicPr>
          <p:cNvPr id="3" name="Audio 2">
            <a:hlinkClick r:id="" action="ppaction://media"/>
            <a:extLst>
              <a:ext uri="{FF2B5EF4-FFF2-40B4-BE49-F238E27FC236}">
                <a16:creationId xmlns:a16="http://schemas.microsoft.com/office/drawing/2014/main" id="{4B1AF75C-4DA3-8447-95BD-0034AD6543A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17"/>
    </mc:Choice>
    <mc:Fallback>
      <p:transition spd="slow" advTm="3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Recognizing a license plate might be easy at first glance</a:t>
            </a:r>
            <a:endParaRPr sz="2100"/>
          </a:p>
        </p:txBody>
      </p:sp>
      <p:sp>
        <p:nvSpPr>
          <p:cNvPr id="93" name="Google Shape;93;p14"/>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Any OCR tool probably is able to tell what is the license information in the picture on the right</a:t>
            </a:r>
            <a:endParaRPr sz="1500"/>
          </a:p>
          <a:p>
            <a:pPr marL="0" lvl="0" indent="0" algn="l" rtl="0">
              <a:spcBef>
                <a:spcPts val="1600"/>
              </a:spcBef>
              <a:spcAft>
                <a:spcPts val="0"/>
              </a:spcAft>
              <a:buNone/>
            </a:pPr>
            <a:endParaRPr sz="1000"/>
          </a:p>
          <a:p>
            <a:pPr marL="0" lvl="0" indent="0" algn="l" rtl="0">
              <a:spcBef>
                <a:spcPts val="1600"/>
              </a:spcBef>
              <a:spcAft>
                <a:spcPts val="1600"/>
              </a:spcAft>
              <a:buNone/>
            </a:pPr>
            <a:r>
              <a:rPr lang="en" sz="1000"/>
              <a:t>Image credit: </a:t>
            </a:r>
            <a:r>
              <a:rPr lang="en" sz="1000" u="sng">
                <a:solidFill>
                  <a:schemeClr val="hlink"/>
                </a:solidFill>
                <a:latin typeface="Arial"/>
                <a:ea typeface="Arial"/>
                <a:cs typeface="Arial"/>
                <a:sym typeface="Arial"/>
                <a:hlinkClick r:id="rId5"/>
              </a:rPr>
              <a:t>https://www.boredpanda.com/funny-license-plates/?utm_source=google&amp;utm_medium=organic&amp;utm_campaign=organic</a:t>
            </a:r>
            <a:endParaRPr sz="1000"/>
          </a:p>
        </p:txBody>
      </p:sp>
      <p:sp>
        <p:nvSpPr>
          <p:cNvPr id="94" name="Google Shape;94;p14"/>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5" name="Google Shape;95;p14"/>
          <p:cNvPicPr preferRelativeResize="0"/>
          <p:nvPr/>
        </p:nvPicPr>
        <p:blipFill>
          <a:blip r:embed="rId6">
            <a:alphaModFix/>
          </a:blip>
          <a:stretch>
            <a:fillRect/>
          </a:stretch>
        </p:blipFill>
        <p:spPr>
          <a:xfrm>
            <a:off x="5351725" y="1808900"/>
            <a:ext cx="2358050" cy="3094724"/>
          </a:xfrm>
          <a:prstGeom prst="rect">
            <a:avLst/>
          </a:prstGeom>
          <a:noFill/>
          <a:ln>
            <a:noFill/>
          </a:ln>
        </p:spPr>
      </p:pic>
      <p:pic>
        <p:nvPicPr>
          <p:cNvPr id="2" name="Audio 1">
            <a:hlinkClick r:id="" action="ppaction://media"/>
            <a:extLst>
              <a:ext uri="{FF2B5EF4-FFF2-40B4-BE49-F238E27FC236}">
                <a16:creationId xmlns:a16="http://schemas.microsoft.com/office/drawing/2014/main" id="{C6DC1710-773B-574B-A946-886175CF76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91"/>
    </mc:Choice>
    <mc:Fallback>
      <p:transition spd="slow" advTm="3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29450" y="1318650"/>
            <a:ext cx="7963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in here, which numbers are license plates?</a:t>
            </a:r>
            <a:endParaRPr/>
          </a:p>
        </p:txBody>
      </p:sp>
      <p:sp>
        <p:nvSpPr>
          <p:cNvPr id="101" name="Google Shape;101;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2" name="Google Shape;102;p15"/>
          <p:cNvPicPr preferRelativeResize="0"/>
          <p:nvPr/>
        </p:nvPicPr>
        <p:blipFill rotWithShape="1">
          <a:blip r:embed="rId5">
            <a:alphaModFix/>
          </a:blip>
          <a:srcRect r="25892" b="2276"/>
          <a:stretch/>
        </p:blipFill>
        <p:spPr>
          <a:xfrm>
            <a:off x="317825" y="1977500"/>
            <a:ext cx="4094276" cy="2580050"/>
          </a:xfrm>
          <a:prstGeom prst="rect">
            <a:avLst/>
          </a:prstGeom>
          <a:noFill/>
          <a:ln>
            <a:noFill/>
          </a:ln>
        </p:spPr>
      </p:pic>
      <p:pic>
        <p:nvPicPr>
          <p:cNvPr id="103" name="Google Shape;103;p15"/>
          <p:cNvPicPr preferRelativeResize="0"/>
          <p:nvPr/>
        </p:nvPicPr>
        <p:blipFill rotWithShape="1">
          <a:blip r:embed="rId6">
            <a:alphaModFix/>
          </a:blip>
          <a:srcRect b="15347"/>
          <a:stretch/>
        </p:blipFill>
        <p:spPr>
          <a:xfrm>
            <a:off x="4572000" y="1977500"/>
            <a:ext cx="4425216" cy="2580051"/>
          </a:xfrm>
          <a:prstGeom prst="rect">
            <a:avLst/>
          </a:prstGeom>
          <a:noFill/>
          <a:ln>
            <a:noFill/>
          </a:ln>
        </p:spPr>
      </p:pic>
      <p:pic>
        <p:nvPicPr>
          <p:cNvPr id="2" name="Audio 1">
            <a:hlinkClick r:id="" action="ppaction://media"/>
            <a:extLst>
              <a:ext uri="{FF2B5EF4-FFF2-40B4-BE49-F238E27FC236}">
                <a16:creationId xmlns:a16="http://schemas.microsoft.com/office/drawing/2014/main" id="{5B762D0A-6A97-4A40-8763-6A787793F6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53"/>
    </mc:Choice>
    <mc:Fallback>
      <p:transition spd="slow" advTm="3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about this one? </a:t>
            </a:r>
            <a:endParaRPr/>
          </a:p>
        </p:txBody>
      </p:sp>
      <p:sp>
        <p:nvSpPr>
          <p:cNvPr id="109" name="Google Shape;109;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0"/>
              </a:spcAft>
              <a:buNone/>
            </a:pPr>
            <a:endParaRPr sz="1000"/>
          </a:p>
          <a:p>
            <a:pPr marL="0" lvl="0" indent="0" algn="l" rtl="0">
              <a:spcBef>
                <a:spcPts val="1600"/>
              </a:spcBef>
              <a:spcAft>
                <a:spcPts val="1600"/>
              </a:spcAft>
              <a:buNone/>
            </a:pPr>
            <a:r>
              <a:rPr lang="en" sz="1000"/>
              <a:t>Image credit: </a:t>
            </a:r>
            <a:r>
              <a:rPr lang="en" sz="1000" u="sng">
                <a:solidFill>
                  <a:schemeClr val="hlink"/>
                </a:solidFill>
                <a:latin typeface="Arial"/>
                <a:ea typeface="Arial"/>
                <a:cs typeface="Arial"/>
                <a:sym typeface="Arial"/>
                <a:hlinkClick r:id="rId5"/>
              </a:rPr>
              <a:t>https://arstechnica.com/tech-policy/2014/05/license-plate-reader-firm-releases-dubious-poll-to-show-public-support/</a:t>
            </a:r>
            <a:r>
              <a:rPr lang="en" sz="1000"/>
              <a:t> </a:t>
            </a:r>
            <a:endParaRPr sz="1000"/>
          </a:p>
        </p:txBody>
      </p:sp>
      <p:pic>
        <p:nvPicPr>
          <p:cNvPr id="110" name="Google Shape;110;p16"/>
          <p:cNvPicPr preferRelativeResize="0"/>
          <p:nvPr/>
        </p:nvPicPr>
        <p:blipFill>
          <a:blip r:embed="rId6">
            <a:alphaModFix/>
          </a:blip>
          <a:stretch>
            <a:fillRect/>
          </a:stretch>
        </p:blipFill>
        <p:spPr>
          <a:xfrm>
            <a:off x="2831563" y="1853850"/>
            <a:ext cx="3484475" cy="2613350"/>
          </a:xfrm>
          <a:prstGeom prst="rect">
            <a:avLst/>
          </a:prstGeom>
          <a:noFill/>
          <a:ln>
            <a:noFill/>
          </a:ln>
        </p:spPr>
      </p:pic>
      <p:pic>
        <p:nvPicPr>
          <p:cNvPr id="2" name="Audio 1">
            <a:hlinkClick r:id="" action="ppaction://media"/>
            <a:extLst>
              <a:ext uri="{FF2B5EF4-FFF2-40B4-BE49-F238E27FC236}">
                <a16:creationId xmlns:a16="http://schemas.microsoft.com/office/drawing/2014/main" id="{313B7154-B6C7-6A43-8DFE-374917DBFC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83"/>
    </mc:Choice>
    <mc:Fallback>
      <p:transition spd="slow" advTm="2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Idea</a:t>
            </a:r>
            <a:endParaRPr/>
          </a:p>
        </p:txBody>
      </p:sp>
      <p:sp>
        <p:nvSpPr>
          <p:cNvPr id="116" name="Google Shape;116;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In this project, we want to extract the license plate numbers from cars without including any superfluous information. </a:t>
            </a:r>
            <a:endParaRPr sz="1500"/>
          </a:p>
          <a:p>
            <a:pPr marL="0" lvl="0" indent="0" algn="l" rtl="0">
              <a:spcBef>
                <a:spcPts val="1600"/>
              </a:spcBef>
              <a:spcAft>
                <a:spcPts val="0"/>
              </a:spcAft>
              <a:buNone/>
            </a:pPr>
            <a:r>
              <a:rPr lang="en" sz="1500"/>
              <a:t>Our system should take in pictures with mixed texts and still be able to detect the correct license plate number.</a:t>
            </a:r>
            <a:endParaRPr sz="15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84C3CDA8-65AA-8246-8526-351D01CC57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8"/>
    </mc:Choice>
    <mc:Fallback>
      <p:transition spd="slow" advTm="5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a:p>
        </p:txBody>
      </p:sp>
      <p:sp>
        <p:nvSpPr>
          <p:cNvPr id="122" name="Google Shape;122;p18"/>
          <p:cNvSpPr txBox="1">
            <a:spLocks noGrp="1"/>
          </p:cNvSpPr>
          <p:nvPr>
            <p:ph type="body" idx="1"/>
          </p:nvPr>
        </p:nvSpPr>
        <p:spPr>
          <a:xfrm>
            <a:off x="729325" y="2078875"/>
            <a:ext cx="74106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We will use the dataset “OpenALPR benchmark” from this website: </a:t>
            </a:r>
            <a:r>
              <a:rPr lang="en" sz="1500" u="sng">
                <a:solidFill>
                  <a:schemeClr val="accent5"/>
                </a:solidFill>
                <a:hlinkClick r:id="rId5"/>
              </a:rPr>
              <a:t>https://platerecognizer.com/number-plate-datasets</a:t>
            </a:r>
            <a:r>
              <a:rPr lang="en" sz="1500">
                <a:solidFill>
                  <a:srgbClr val="313233"/>
                </a:solidFill>
              </a:rPr>
              <a:t> with focus on just US license plates.</a:t>
            </a:r>
            <a:endParaRPr sz="1500">
              <a:solidFill>
                <a:srgbClr val="313233"/>
              </a:solidFill>
            </a:endParaRPr>
          </a:p>
          <a:p>
            <a:pPr marL="0" lvl="0" indent="0" algn="l" rtl="0">
              <a:spcBef>
                <a:spcPts val="1600"/>
              </a:spcBef>
              <a:spcAft>
                <a:spcPts val="0"/>
              </a:spcAft>
              <a:buNone/>
            </a:pPr>
            <a:r>
              <a:rPr lang="en" sz="1500">
                <a:solidFill>
                  <a:srgbClr val="313233"/>
                </a:solidFill>
              </a:rPr>
              <a:t>222 Images of front / back oriented cars and trucks, with attached text files indicating license plate numbers.</a:t>
            </a:r>
            <a:endParaRPr sz="1500">
              <a:solidFill>
                <a:srgbClr val="313233"/>
              </a:solidFill>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C5AC6EFC-382A-3648-9026-CC1EEAC07C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64"/>
    </mc:Choice>
    <mc:Fallback>
      <p:transition spd="slow" advTm="5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a:t>
            </a:r>
            <a:endParaRPr/>
          </a:p>
        </p:txBody>
      </p:sp>
      <p:sp>
        <p:nvSpPr>
          <p:cNvPr id="128" name="Google Shape;128;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t>Our approach is to combine different computer vision strategies to extract information from license plates. We will separate regions of the images use methods like K-means clustering (depends on which one has better performance). After identifying regions of interest we will perform OCR on the regions.  For OCR we will be utilizing OpenALPR. To calculate the accuracy we use Accuracy = Total Correct Characters / Total Characters.</a:t>
            </a:r>
            <a:endParaRPr sz="1500"/>
          </a:p>
        </p:txBody>
      </p:sp>
      <p:pic>
        <p:nvPicPr>
          <p:cNvPr id="2" name="Audio 1">
            <a:hlinkClick r:id="" action="ppaction://media"/>
            <a:extLst>
              <a:ext uri="{FF2B5EF4-FFF2-40B4-BE49-F238E27FC236}">
                <a16:creationId xmlns:a16="http://schemas.microsoft.com/office/drawing/2014/main" id="{1FFD067A-2C98-2543-8C63-19A12E3379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88"/>
    </mc:Choice>
    <mc:Fallback>
      <p:transition spd="slow" advTm="9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Pipeline</a:t>
            </a:r>
            <a:endParaRPr/>
          </a:p>
        </p:txBody>
      </p:sp>
      <p:sp>
        <p:nvSpPr>
          <p:cNvPr id="134" name="Google Shape;134;p20"/>
          <p:cNvSpPr/>
          <p:nvPr/>
        </p:nvSpPr>
        <p:spPr>
          <a:xfrm>
            <a:off x="2164963" y="27053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20"/>
          <p:cNvGrpSpPr/>
          <p:nvPr/>
        </p:nvGrpSpPr>
        <p:grpSpPr>
          <a:xfrm>
            <a:off x="571536" y="2414350"/>
            <a:ext cx="1755000" cy="1897977"/>
            <a:chOff x="571536" y="1957150"/>
            <a:chExt cx="1755000" cy="1897977"/>
          </a:xfrm>
        </p:grpSpPr>
        <p:sp>
          <p:nvSpPr>
            <p:cNvPr id="136" name="Google Shape;136;p20"/>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txBox="1"/>
            <p:nvPr/>
          </p:nvSpPr>
          <p:spPr>
            <a:xfrm>
              <a:off x="1230636"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1</a:t>
              </a:r>
              <a:endParaRPr sz="800" b="1">
                <a:solidFill>
                  <a:srgbClr val="A72A1E"/>
                </a:solidFill>
                <a:latin typeface="Roboto"/>
                <a:ea typeface="Roboto"/>
                <a:cs typeface="Roboto"/>
                <a:sym typeface="Roboto"/>
              </a:endParaRPr>
            </a:p>
          </p:txBody>
        </p:sp>
        <p:sp>
          <p:nvSpPr>
            <p:cNvPr id="138" name="Google Shape;138;p20"/>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Collect Dataset</a:t>
              </a:r>
              <a:endParaRPr sz="1000" b="1">
                <a:solidFill>
                  <a:srgbClr val="A72A1E"/>
                </a:solidFill>
                <a:latin typeface="Roboto"/>
                <a:ea typeface="Roboto"/>
                <a:cs typeface="Roboto"/>
                <a:sym typeface="Roboto"/>
              </a:endParaRPr>
            </a:p>
          </p:txBody>
        </p:sp>
        <p:sp>
          <p:nvSpPr>
            <p:cNvPr id="139" name="Google Shape;139;p20"/>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Collect and build the image dataset we need for the project</a:t>
              </a:r>
              <a:endParaRPr sz="800">
                <a:solidFill>
                  <a:srgbClr val="A72A1E"/>
                </a:solidFill>
                <a:latin typeface="Roboto"/>
                <a:ea typeface="Roboto"/>
                <a:cs typeface="Roboto"/>
                <a:sym typeface="Roboto"/>
              </a:endParaRPr>
            </a:p>
          </p:txBody>
        </p:sp>
      </p:grpSp>
      <p:grpSp>
        <p:nvGrpSpPr>
          <p:cNvPr id="140" name="Google Shape;140;p20"/>
          <p:cNvGrpSpPr/>
          <p:nvPr/>
        </p:nvGrpSpPr>
        <p:grpSpPr>
          <a:xfrm>
            <a:off x="2699423" y="2414350"/>
            <a:ext cx="1709103" cy="1897977"/>
            <a:chOff x="2699423" y="1957150"/>
            <a:chExt cx="1709103" cy="1897977"/>
          </a:xfrm>
        </p:grpSpPr>
        <p:sp>
          <p:nvSpPr>
            <p:cNvPr id="141" name="Google Shape;141;p20"/>
            <p:cNvSpPr/>
            <p:nvPr/>
          </p:nvSpPr>
          <p:spPr>
            <a:xfrm>
              <a:off x="3256823"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72A1E"/>
                  </a:solidFill>
                  <a:latin typeface="Roboto"/>
                  <a:ea typeface="Roboto"/>
                  <a:cs typeface="Roboto"/>
                  <a:sym typeface="Roboto"/>
                </a:rPr>
                <a:t>Image Segmentation</a:t>
              </a:r>
              <a:endParaRPr sz="1000" b="1">
                <a:solidFill>
                  <a:srgbClr val="A72A1E"/>
                </a:solidFill>
                <a:latin typeface="Roboto"/>
                <a:ea typeface="Roboto"/>
                <a:cs typeface="Roboto"/>
                <a:sym typeface="Roboto"/>
              </a:endParaRPr>
            </a:p>
          </p:txBody>
        </p:sp>
        <p:sp>
          <p:nvSpPr>
            <p:cNvPr id="143" name="Google Shape;143;p20"/>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A72A1E"/>
                  </a:solidFill>
                  <a:latin typeface="Roboto"/>
                  <a:ea typeface="Roboto"/>
                  <a:cs typeface="Roboto"/>
                  <a:sym typeface="Roboto"/>
                </a:rPr>
                <a:t>Separate images using different method: keans, canny, etc</a:t>
              </a:r>
              <a:endParaRPr sz="800">
                <a:solidFill>
                  <a:srgbClr val="A72A1E"/>
                </a:solidFill>
                <a:latin typeface="Roboto"/>
                <a:ea typeface="Roboto"/>
                <a:cs typeface="Roboto"/>
                <a:sym typeface="Roboto"/>
              </a:endParaRPr>
            </a:p>
          </p:txBody>
        </p:sp>
        <p:sp>
          <p:nvSpPr>
            <p:cNvPr id="144" name="Google Shape;144;p20"/>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2</a:t>
              </a:r>
              <a:endParaRPr sz="800" b="1">
                <a:solidFill>
                  <a:srgbClr val="A72A1E"/>
                </a:solidFill>
                <a:latin typeface="Roboto"/>
                <a:ea typeface="Roboto"/>
                <a:cs typeface="Roboto"/>
                <a:sym typeface="Roboto"/>
              </a:endParaRPr>
            </a:p>
          </p:txBody>
        </p:sp>
      </p:grpSp>
      <p:grpSp>
        <p:nvGrpSpPr>
          <p:cNvPr id="145" name="Google Shape;145;p20"/>
          <p:cNvGrpSpPr/>
          <p:nvPr/>
        </p:nvGrpSpPr>
        <p:grpSpPr>
          <a:xfrm>
            <a:off x="4781408" y="2414350"/>
            <a:ext cx="1709106" cy="1897975"/>
            <a:chOff x="4781408" y="1957150"/>
            <a:chExt cx="1709106" cy="1897975"/>
          </a:xfrm>
        </p:grpSpPr>
        <p:sp>
          <p:nvSpPr>
            <p:cNvPr id="146" name="Google Shape;146;p20"/>
            <p:cNvSpPr/>
            <p:nvPr/>
          </p:nvSpPr>
          <p:spPr>
            <a:xfrm>
              <a:off x="5338808" y="1957150"/>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858585"/>
                  </a:solidFill>
                  <a:latin typeface="Roboto"/>
                  <a:ea typeface="Roboto"/>
                  <a:cs typeface="Roboto"/>
                  <a:sym typeface="Roboto"/>
                </a:rPr>
                <a:t>OCR for license plates</a:t>
              </a:r>
              <a:endParaRPr sz="1000" b="1">
                <a:solidFill>
                  <a:srgbClr val="858585"/>
                </a:solidFill>
                <a:latin typeface="Roboto"/>
                <a:ea typeface="Roboto"/>
                <a:cs typeface="Roboto"/>
                <a:sym typeface="Roboto"/>
              </a:endParaRPr>
            </a:p>
          </p:txBody>
        </p:sp>
        <p:sp>
          <p:nvSpPr>
            <p:cNvPr id="148" name="Google Shape;148;p20"/>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858585"/>
                  </a:solidFill>
                  <a:latin typeface="Roboto"/>
                  <a:ea typeface="Roboto"/>
                  <a:cs typeface="Roboto"/>
                  <a:sym typeface="Roboto"/>
                </a:rPr>
                <a:t>OpenALPR </a:t>
              </a:r>
              <a:endParaRPr sz="800">
                <a:solidFill>
                  <a:srgbClr val="858585"/>
                </a:solidFill>
                <a:latin typeface="Roboto"/>
                <a:ea typeface="Roboto"/>
                <a:cs typeface="Roboto"/>
                <a:sym typeface="Roboto"/>
              </a:endParaRPr>
            </a:p>
          </p:txBody>
        </p:sp>
        <p:sp>
          <p:nvSpPr>
            <p:cNvPr id="149" name="Google Shape;149;p20"/>
            <p:cNvSpPr txBox="1"/>
            <p:nvPr/>
          </p:nvSpPr>
          <p:spPr>
            <a:xfrm>
              <a:off x="5417558"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858585"/>
                  </a:solidFill>
                  <a:latin typeface="Roboto"/>
                  <a:ea typeface="Roboto"/>
                  <a:cs typeface="Roboto"/>
                  <a:sym typeface="Roboto"/>
                </a:rPr>
                <a:t>3</a:t>
              </a:r>
              <a:endParaRPr sz="800" b="1">
                <a:solidFill>
                  <a:srgbClr val="858585"/>
                </a:solidFill>
                <a:latin typeface="Roboto"/>
                <a:ea typeface="Roboto"/>
                <a:cs typeface="Roboto"/>
                <a:sym typeface="Roboto"/>
              </a:endParaRPr>
            </a:p>
          </p:txBody>
        </p:sp>
      </p:grpSp>
      <p:grpSp>
        <p:nvGrpSpPr>
          <p:cNvPr id="150" name="Google Shape;150;p20"/>
          <p:cNvGrpSpPr/>
          <p:nvPr/>
        </p:nvGrpSpPr>
        <p:grpSpPr>
          <a:xfrm>
            <a:off x="6863386" y="2414350"/>
            <a:ext cx="1709102" cy="1897977"/>
            <a:chOff x="6863386" y="1957150"/>
            <a:chExt cx="1709102" cy="1897977"/>
          </a:xfrm>
        </p:grpSpPr>
        <p:sp>
          <p:nvSpPr>
            <p:cNvPr id="151" name="Google Shape;151;p20"/>
            <p:cNvSpPr/>
            <p:nvPr/>
          </p:nvSpPr>
          <p:spPr>
            <a:xfrm>
              <a:off x="7420786" y="1957150"/>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858585"/>
                  </a:solidFill>
                  <a:latin typeface="Roboto"/>
                  <a:ea typeface="Roboto"/>
                  <a:cs typeface="Roboto"/>
                  <a:sym typeface="Roboto"/>
                </a:rPr>
                <a:t>Evaluation</a:t>
              </a:r>
              <a:endParaRPr sz="1000" b="1">
                <a:solidFill>
                  <a:srgbClr val="858585"/>
                </a:solidFill>
                <a:latin typeface="Roboto"/>
                <a:ea typeface="Roboto"/>
                <a:cs typeface="Roboto"/>
                <a:sym typeface="Roboto"/>
              </a:endParaRPr>
            </a:p>
          </p:txBody>
        </p:sp>
        <p:sp>
          <p:nvSpPr>
            <p:cNvPr id="153" name="Google Shape;153;p20"/>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858585"/>
                  </a:solidFill>
                  <a:latin typeface="Roboto"/>
                  <a:ea typeface="Roboto"/>
                  <a:cs typeface="Roboto"/>
                  <a:sym typeface="Roboto"/>
                </a:rPr>
                <a:t>Evaluate the results using different segmentation techniques</a:t>
              </a:r>
              <a:endParaRPr sz="800">
                <a:solidFill>
                  <a:srgbClr val="858585"/>
                </a:solidFill>
                <a:latin typeface="Roboto"/>
                <a:ea typeface="Roboto"/>
                <a:cs typeface="Roboto"/>
                <a:sym typeface="Roboto"/>
              </a:endParaRPr>
            </a:p>
          </p:txBody>
        </p:sp>
        <p:sp>
          <p:nvSpPr>
            <p:cNvPr id="154" name="Google Shape;154;p20"/>
            <p:cNvSpPr txBox="1"/>
            <p:nvPr/>
          </p:nvSpPr>
          <p:spPr>
            <a:xfrm>
              <a:off x="7499536"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858585"/>
                  </a:solidFill>
                  <a:latin typeface="Roboto"/>
                  <a:ea typeface="Roboto"/>
                  <a:cs typeface="Roboto"/>
                  <a:sym typeface="Roboto"/>
                </a:rPr>
                <a:t>4</a:t>
              </a:r>
              <a:endParaRPr sz="800" b="1">
                <a:solidFill>
                  <a:srgbClr val="858585"/>
                </a:solidFill>
                <a:latin typeface="Roboto"/>
                <a:ea typeface="Roboto"/>
                <a:cs typeface="Roboto"/>
                <a:sym typeface="Roboto"/>
              </a:endParaRPr>
            </a:p>
          </p:txBody>
        </p:sp>
      </p:grpSp>
      <p:sp>
        <p:nvSpPr>
          <p:cNvPr id="155" name="Google Shape;155;p20"/>
          <p:cNvSpPr/>
          <p:nvPr/>
        </p:nvSpPr>
        <p:spPr>
          <a:xfrm>
            <a:off x="4337175" y="27053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6419150" y="27053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7ABFB98C-116B-CC41-84F2-8D5E83259A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34"/>
    </mc:Choice>
    <mc:Fallback>
      <p:transition spd="slow" advTm="6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K-means Example (k=15, center No.2)</a:t>
            </a:r>
            <a:endParaRPr/>
          </a:p>
        </p:txBody>
      </p:sp>
      <p:sp>
        <p:nvSpPr>
          <p:cNvPr id="162" name="Google Shape;162;p21"/>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K Means has very different performance on different pictures, and for higher accuracy we may need to examine the centers that have the best result.</a:t>
            </a:r>
            <a:endParaRPr sz="1500"/>
          </a:p>
          <a:p>
            <a:pPr marL="0" lvl="0" indent="0" algn="l" rtl="0">
              <a:spcBef>
                <a:spcPts val="1600"/>
              </a:spcBef>
              <a:spcAft>
                <a:spcPts val="0"/>
              </a:spcAft>
              <a:buNone/>
            </a:pPr>
            <a:r>
              <a:rPr lang="en" sz="1500"/>
              <a:t>It can filter out some text information with has different color/texture than the plate.</a:t>
            </a:r>
            <a:endParaRPr sz="1500"/>
          </a:p>
          <a:p>
            <a:pPr marL="0" lvl="0" indent="0" algn="l" rtl="0">
              <a:spcBef>
                <a:spcPts val="1600"/>
              </a:spcBef>
              <a:spcAft>
                <a:spcPts val="1600"/>
              </a:spcAft>
              <a:buNone/>
            </a:pPr>
            <a:endParaRPr sz="1500"/>
          </a:p>
        </p:txBody>
      </p:sp>
      <p:pic>
        <p:nvPicPr>
          <p:cNvPr id="163" name="Google Shape;163;p21"/>
          <p:cNvPicPr preferRelativeResize="0"/>
          <p:nvPr/>
        </p:nvPicPr>
        <p:blipFill>
          <a:blip r:embed="rId5">
            <a:alphaModFix/>
          </a:blip>
          <a:stretch>
            <a:fillRect/>
          </a:stretch>
        </p:blipFill>
        <p:spPr>
          <a:xfrm>
            <a:off x="4631319" y="2002675"/>
            <a:ext cx="4013054" cy="2261101"/>
          </a:xfrm>
          <a:prstGeom prst="rect">
            <a:avLst/>
          </a:prstGeom>
          <a:noFill/>
          <a:ln>
            <a:noFill/>
          </a:ln>
        </p:spPr>
      </p:pic>
      <p:sp>
        <p:nvSpPr>
          <p:cNvPr id="164" name="Google Shape;164;p21"/>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 name="Audio 1">
            <a:hlinkClick r:id="" action="ppaction://media"/>
            <a:extLst>
              <a:ext uri="{FF2B5EF4-FFF2-40B4-BE49-F238E27FC236}">
                <a16:creationId xmlns:a16="http://schemas.microsoft.com/office/drawing/2014/main" id="{9B44F609-B8E3-474E-B669-AD5A6E507A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30"/>
    </mc:Choice>
    <mc:Fallback>
      <p:transition spd="slow" advTm="4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589</Words>
  <Application>Microsoft Macintosh PowerPoint</Application>
  <PresentationFormat>On-screen Show (16:9)</PresentationFormat>
  <Paragraphs>65</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Lato</vt:lpstr>
      <vt:lpstr>Roboto</vt:lpstr>
      <vt:lpstr>Raleway</vt:lpstr>
      <vt:lpstr>Streamline</vt:lpstr>
      <vt:lpstr>Specialized OCR on Detecting Car Plates</vt:lpstr>
      <vt:lpstr>Recognizing a license plate might be easy at first glance</vt:lpstr>
      <vt:lpstr>But in here, which numbers are license plates?</vt:lpstr>
      <vt:lpstr>How about this one? </vt:lpstr>
      <vt:lpstr>Our Idea</vt:lpstr>
      <vt:lpstr>Dataset</vt:lpstr>
      <vt:lpstr>Approach</vt:lpstr>
      <vt:lpstr>Work Pipeline</vt:lpstr>
      <vt:lpstr>K-means Example (k=15, center No.2)</vt:lpstr>
      <vt:lpstr>OCR Output Example</vt:lpstr>
      <vt:lpstr>Comparison of Accuracy</vt:lpstr>
      <vt:lpstr>Graph Cut with GMM?</vt:lpstr>
      <vt:lpstr>Thoughts and 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Specialized OCR on Detecting Car Plates</dc:title>
  <cp:lastModifiedBy>Teng Shuyi</cp:lastModifiedBy>
  <cp:revision>4</cp:revision>
  <dcterms:modified xsi:type="dcterms:W3CDTF">2019-12-04T04:36:44Z</dcterms:modified>
</cp:coreProperties>
</file>